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71" r:id="rId4"/>
    <p:sldId id="274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65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96182-12DD-43F6-87C1-CF72D97ECA9D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EBFB4-62B5-4F76-BAC0-8870DADCF1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13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BFB4-62B5-4F76-BAC0-8870DADCF1F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60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10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68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05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8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21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52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21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13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0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F67C-2361-4D7C-84A1-9BCDEEC6EDF0}" type="datetimeFigureOut">
              <a:rPr lang="cs-CZ" smtClean="0"/>
              <a:t>3.12.2019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7142-7B81-4A49-ADA3-AA2A51C29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a/ae/Flag_of_the_United_Kingdom.sv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oubor:Flag of the United Kingdom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1660890" cy="12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1545952" y="1895981"/>
            <a:ext cx="1945928" cy="1152128"/>
          </a:xfrm>
          <a:prstGeom prst="cloudCallout">
            <a:avLst>
              <a:gd name="adj1" fmla="val -11315"/>
              <a:gd name="adj2" fmla="val 86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 sz="1600" b="1" dirty="0" smtClean="0">
                <a:solidFill>
                  <a:schemeClr val="bg1"/>
                </a:solidFill>
              </a:rPr>
              <a:t>A je to tady!</a:t>
            </a:r>
            <a:endParaRPr lang="cs-CZ" altLang="cs-CZ" sz="1600" b="1" dirty="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419873" y="223137"/>
            <a:ext cx="2376264" cy="2248907"/>
          </a:xfrm>
          <a:prstGeom prst="cloudCallout">
            <a:avLst>
              <a:gd name="adj1" fmla="val -11315"/>
              <a:gd name="adj2" fmla="val 86421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cs-CZ" altLang="cs-CZ" sz="3200" b="1" dirty="0" smtClean="0">
                <a:solidFill>
                  <a:schemeClr val="bg1"/>
                </a:solidFill>
              </a:rPr>
              <a:t>Jedeme do </a:t>
            </a:r>
            <a:r>
              <a:rPr lang="cs-CZ" altLang="cs-CZ" sz="3200" b="1" dirty="0" smtClean="0">
                <a:solidFill>
                  <a:schemeClr val="bg1"/>
                </a:solidFill>
              </a:rPr>
              <a:t>Anglie.</a:t>
            </a:r>
            <a:endParaRPr lang="cs-CZ" altLang="cs-CZ" sz="3200" b="1" dirty="0">
              <a:solidFill>
                <a:schemeClr val="bg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59381" y="1412776"/>
            <a:ext cx="3024336" cy="1271700"/>
          </a:xfrm>
          <a:prstGeom prst="cloudCallout">
            <a:avLst>
              <a:gd name="adj1" fmla="val -11315"/>
              <a:gd name="adj2" fmla="val 8642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cs-CZ" altLang="cs-CZ" sz="1600" b="1" dirty="0" smtClean="0">
                <a:solidFill>
                  <a:schemeClr val="bg1"/>
                </a:solidFill>
              </a:rPr>
              <a:t>25.5. - 30.5.</a:t>
            </a:r>
          </a:p>
          <a:p>
            <a:pPr algn="ctr"/>
            <a:r>
              <a:rPr lang="cs-CZ" altLang="cs-CZ" sz="1600" b="1" dirty="0" smtClean="0">
                <a:solidFill>
                  <a:schemeClr val="bg1"/>
                </a:solidFill>
              </a:rPr>
              <a:t>2020</a:t>
            </a:r>
          </a:p>
          <a:p>
            <a:pPr algn="ctr"/>
            <a:r>
              <a:rPr lang="cs-CZ" altLang="cs-CZ" sz="1600" b="1" dirty="0" smtClean="0">
                <a:solidFill>
                  <a:schemeClr val="bg1"/>
                </a:solidFill>
              </a:rPr>
              <a:t>šest dnů</a:t>
            </a:r>
            <a:endParaRPr lang="cs-CZ" altLang="cs-CZ" sz="1600" b="1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34290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33CC"/>
                </a:solidFill>
              </a:rPr>
              <a:t>Prožijeme jeden </a:t>
            </a:r>
            <a:r>
              <a:rPr lang="cs-CZ" b="1" dirty="0" smtClean="0">
                <a:solidFill>
                  <a:srgbClr val="0033CC"/>
                </a:solidFill>
              </a:rPr>
              <a:t>den v </a:t>
            </a:r>
            <a:r>
              <a:rPr lang="cs-CZ" b="1" dirty="0">
                <a:solidFill>
                  <a:srgbClr val="0033CC"/>
                </a:solidFill>
              </a:rPr>
              <a:t>Londýně, </a:t>
            </a:r>
            <a:r>
              <a:rPr lang="cs-CZ" b="1" dirty="0" smtClean="0">
                <a:solidFill>
                  <a:srgbClr val="0033CC"/>
                </a:solidFill>
              </a:rPr>
              <a:t> kde </a:t>
            </a:r>
            <a:r>
              <a:rPr lang="cs-CZ" b="1" dirty="0">
                <a:solidFill>
                  <a:srgbClr val="0033CC"/>
                </a:solidFill>
              </a:rPr>
              <a:t>navštívíme všechny významné památky.</a:t>
            </a:r>
            <a:br>
              <a:rPr lang="cs-CZ" b="1" dirty="0">
                <a:solidFill>
                  <a:srgbClr val="0033CC"/>
                </a:solidFill>
              </a:rPr>
            </a:br>
            <a:r>
              <a:rPr lang="cs-CZ" b="1" dirty="0">
                <a:solidFill>
                  <a:srgbClr val="0033CC"/>
                </a:solidFill>
              </a:rPr>
              <a:t>Projedeme se jižní Anglií </a:t>
            </a:r>
            <a:r>
              <a:rPr lang="cs-CZ" b="1" dirty="0" smtClean="0">
                <a:solidFill>
                  <a:srgbClr val="0033CC"/>
                </a:solidFill>
              </a:rPr>
              <a:t> a </a:t>
            </a:r>
            <a:r>
              <a:rPr lang="cs-CZ" b="1" dirty="0">
                <a:solidFill>
                  <a:srgbClr val="0033CC"/>
                </a:solidFill>
              </a:rPr>
              <a:t>projdeme </a:t>
            </a:r>
            <a:r>
              <a:rPr lang="cs-CZ" b="1" dirty="0" smtClean="0">
                <a:solidFill>
                  <a:srgbClr val="0033CC"/>
                </a:solidFill>
              </a:rPr>
              <a:t>se po </a:t>
            </a:r>
            <a:r>
              <a:rPr lang="cs-CZ" b="1" dirty="0">
                <a:solidFill>
                  <a:srgbClr val="0033CC"/>
                </a:solidFill>
              </a:rPr>
              <a:t>křídových útesech</a:t>
            </a:r>
            <a:r>
              <a:rPr lang="cs-CZ" dirty="0"/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2797" y="436510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Ubytování </a:t>
            </a:r>
            <a:r>
              <a:rPr lang="cs-CZ" b="1" dirty="0" smtClean="0">
                <a:solidFill>
                  <a:srgbClr val="FF0000"/>
                </a:solidFill>
              </a:rPr>
              <a:t>je zajištěno v </a:t>
            </a:r>
            <a:r>
              <a:rPr lang="cs-CZ" b="1" dirty="0">
                <a:solidFill>
                  <a:srgbClr val="FF0000"/>
                </a:solidFill>
              </a:rPr>
              <a:t>anglických rodinách, </a:t>
            </a:r>
            <a:r>
              <a:rPr lang="cs-CZ" b="1" dirty="0" smtClean="0">
                <a:solidFill>
                  <a:srgbClr val="FF0000"/>
                </a:solidFill>
              </a:rPr>
              <a:t> kde </a:t>
            </a:r>
            <a:r>
              <a:rPr lang="cs-CZ" b="1" dirty="0">
                <a:solidFill>
                  <a:srgbClr val="FF0000"/>
                </a:solidFill>
              </a:rPr>
              <a:t>se </a:t>
            </a:r>
            <a:r>
              <a:rPr lang="cs-CZ" b="1" dirty="0" smtClean="0">
                <a:solidFill>
                  <a:srgbClr val="FF0000"/>
                </a:solidFill>
              </a:rPr>
              <a:t>seznámíme s </a:t>
            </a:r>
            <a:r>
              <a:rPr lang="cs-CZ" b="1" dirty="0">
                <a:solidFill>
                  <a:srgbClr val="FF0000"/>
                </a:solidFill>
              </a:rPr>
              <a:t>běžným životem </a:t>
            </a:r>
            <a:r>
              <a:rPr lang="cs-CZ" b="1" dirty="0" smtClean="0">
                <a:solidFill>
                  <a:srgbClr val="FF0000"/>
                </a:solidFill>
              </a:rPr>
              <a:t>anglické rodiny </a:t>
            </a:r>
            <a:r>
              <a:rPr lang="cs-CZ" b="1" dirty="0">
                <a:solidFill>
                  <a:srgbClr val="FF0000"/>
                </a:solidFill>
              </a:rPr>
              <a:t>a využijeme své znalosti angličtiny.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59533" y="537321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33CC"/>
                </a:solidFill>
              </a:rPr>
              <a:t>Zažijeme spoustu </a:t>
            </a:r>
            <a:r>
              <a:rPr lang="cs-CZ" b="1" dirty="0" smtClean="0">
                <a:solidFill>
                  <a:srgbClr val="0033CC"/>
                </a:solidFill>
              </a:rPr>
              <a:t>legrace, poznáme </a:t>
            </a:r>
            <a:r>
              <a:rPr lang="cs-CZ" b="1" dirty="0">
                <a:solidFill>
                  <a:srgbClr val="0033CC"/>
                </a:solidFill>
              </a:rPr>
              <a:t>nové </a:t>
            </a:r>
            <a:r>
              <a:rPr lang="cs-CZ" b="1" dirty="0" smtClean="0">
                <a:solidFill>
                  <a:srgbClr val="0033CC"/>
                </a:solidFill>
              </a:rPr>
              <a:t>kamarády, navštívíme </a:t>
            </a:r>
            <a:r>
              <a:rPr lang="cs-CZ" b="1" dirty="0">
                <a:solidFill>
                  <a:srgbClr val="0033CC"/>
                </a:solidFill>
              </a:rPr>
              <a:t>krásná </a:t>
            </a:r>
            <a:r>
              <a:rPr lang="cs-CZ" b="1" dirty="0" smtClean="0">
                <a:solidFill>
                  <a:srgbClr val="0033CC"/>
                </a:solidFill>
              </a:rPr>
              <a:t>místa, zamilujeme </a:t>
            </a:r>
            <a:r>
              <a:rPr lang="cs-CZ" b="1" dirty="0">
                <a:solidFill>
                  <a:srgbClr val="0033CC"/>
                </a:solidFill>
              </a:rPr>
              <a:t>si </a:t>
            </a:r>
            <a:r>
              <a:rPr lang="cs-CZ" b="1" dirty="0" smtClean="0">
                <a:solidFill>
                  <a:srgbClr val="0033CC"/>
                </a:solidFill>
              </a:rPr>
              <a:t>kouzelná městečka </a:t>
            </a:r>
            <a:r>
              <a:rPr lang="cs-CZ" b="1" dirty="0">
                <a:solidFill>
                  <a:srgbClr val="0033CC"/>
                </a:solidFill>
              </a:rPr>
              <a:t>na jihu Anglie.</a:t>
            </a:r>
            <a:endParaRPr lang="cs-CZ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57990" y="116632"/>
            <a:ext cx="2232247" cy="1440160"/>
          </a:xfrm>
          <a:prstGeom prst="cloudCallout">
            <a:avLst>
              <a:gd name="adj1" fmla="val -11315"/>
              <a:gd name="adj2" fmla="val 86421"/>
            </a:avLst>
          </a:prstGeom>
          <a:solidFill>
            <a:srgbClr val="F65C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>Portsmouth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90237" y="188640"/>
            <a:ext cx="59469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                                       Na </a:t>
            </a:r>
            <a:r>
              <a:rPr lang="cs-CZ" sz="1400" b="1" dirty="0" smtClean="0"/>
              <a:t>co se můžeme těšit?</a:t>
            </a:r>
          </a:p>
          <a:p>
            <a:endParaRPr lang="cs-CZ" sz="1400" dirty="0" smtClean="0"/>
          </a:p>
          <a:p>
            <a:r>
              <a:rPr lang="cs-CZ" sz="1400" dirty="0" smtClean="0"/>
              <a:t>Historická </a:t>
            </a:r>
            <a:r>
              <a:rPr lang="cs-CZ" sz="1400" dirty="0" smtClean="0"/>
              <a:t>loď – </a:t>
            </a:r>
            <a:r>
              <a:rPr lang="cs-CZ" sz="1400" b="1" dirty="0" smtClean="0">
                <a:solidFill>
                  <a:srgbClr val="FF0000"/>
                </a:solidFill>
              </a:rPr>
              <a:t>HMS </a:t>
            </a:r>
            <a:r>
              <a:rPr lang="cs-CZ" sz="1400" b="1" dirty="0" err="1" smtClean="0">
                <a:solidFill>
                  <a:srgbClr val="FF0000"/>
                </a:solidFill>
              </a:rPr>
              <a:t>History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dirty="0" smtClean="0"/>
              <a:t>– </a:t>
            </a:r>
            <a:r>
              <a:rPr lang="cs-CZ" sz="1400" dirty="0" smtClean="0"/>
              <a:t>vlajková loď </a:t>
            </a:r>
            <a:r>
              <a:rPr lang="cs-CZ" sz="1400" dirty="0" smtClean="0"/>
              <a:t>lorda Nelsona z bitvy u </a:t>
            </a:r>
            <a:r>
              <a:rPr lang="cs-CZ" sz="1400" dirty="0" err="1" smtClean="0"/>
              <a:t>Trafalgaru</a:t>
            </a:r>
            <a:r>
              <a:rPr lang="cs-CZ" sz="1400" dirty="0" smtClean="0"/>
              <a:t>.</a:t>
            </a:r>
            <a:endParaRPr lang="cs-CZ" sz="1400" dirty="0" smtClean="0"/>
          </a:p>
          <a:p>
            <a:r>
              <a:rPr lang="cs-CZ" sz="1400" dirty="0" smtClean="0"/>
              <a:t>Vrak </a:t>
            </a:r>
            <a:r>
              <a:rPr lang="cs-CZ" sz="1400" b="1" dirty="0" smtClean="0">
                <a:solidFill>
                  <a:srgbClr val="FF0000"/>
                </a:solidFill>
              </a:rPr>
              <a:t>Mary Rose </a:t>
            </a:r>
            <a:r>
              <a:rPr lang="cs-CZ" sz="1400" dirty="0" smtClean="0"/>
              <a:t>– vlajková loď </a:t>
            </a:r>
            <a:r>
              <a:rPr lang="cs-CZ" sz="1400" dirty="0" smtClean="0"/>
              <a:t>krále Jindřicha </a:t>
            </a:r>
            <a:r>
              <a:rPr lang="cs-CZ" sz="1400" dirty="0" smtClean="0"/>
              <a:t>VIII.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Spinnaker</a:t>
            </a:r>
            <a:r>
              <a:rPr lang="cs-CZ" sz="1400" b="1" dirty="0" smtClean="0">
                <a:solidFill>
                  <a:srgbClr val="FF0000"/>
                </a:solidFill>
              </a:rPr>
              <a:t> Tower </a:t>
            </a:r>
            <a:r>
              <a:rPr lang="cs-CZ" sz="1400" dirty="0" smtClean="0"/>
              <a:t>– 170 m vysoká moderní vyhlídková věž ve tvaru lodní plachty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Portsmouth </a:t>
            </a:r>
            <a:r>
              <a:rPr lang="cs-CZ" sz="1400" b="1" dirty="0" err="1" smtClean="0">
                <a:solidFill>
                  <a:srgbClr val="FF0000"/>
                </a:solidFill>
              </a:rPr>
              <a:t>Cathedral</a:t>
            </a:r>
            <a:r>
              <a:rPr lang="cs-CZ" sz="1400" b="1" dirty="0" smtClean="0">
                <a:solidFill>
                  <a:srgbClr val="FF0000"/>
                </a:solidFill>
              </a:rPr>
              <a:t>.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Výsledek obrázku pro jindřich v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03" y="1533560"/>
            <a:ext cx="1144382" cy="16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Mary 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9" y="2231151"/>
            <a:ext cx="2043064" cy="11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89958" y="2495431"/>
            <a:ext cx="101258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cs-CZ" sz="1400" b="1" dirty="0"/>
              <a:t>Henry  VIII.</a:t>
            </a:r>
            <a:endParaRPr lang="cs-CZ" sz="1400" b="1" dirty="0"/>
          </a:p>
        </p:txBody>
      </p:sp>
      <p:pic>
        <p:nvPicPr>
          <p:cNvPr id="7" name="Picture 2" descr="Výsledek obrázku pro Mary R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36" y="204597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31418" y="2932744"/>
            <a:ext cx="97578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cs-CZ" sz="1400" b="1" dirty="0"/>
              <a:t>Mary Rose</a:t>
            </a:r>
            <a:endParaRPr lang="cs-CZ" sz="1400" dirty="0"/>
          </a:p>
        </p:txBody>
      </p:sp>
      <p:pic>
        <p:nvPicPr>
          <p:cNvPr id="9" name="Picture 2" descr="Emirates Spinnaker To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6" y="3844499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141984" y="3694529"/>
            <a:ext cx="235800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 err="1"/>
              <a:t>Emirates</a:t>
            </a:r>
            <a:r>
              <a:rPr lang="cs-CZ" sz="1400" b="1" dirty="0"/>
              <a:t> </a:t>
            </a:r>
            <a:r>
              <a:rPr lang="cs-CZ" sz="1400" b="1" dirty="0" err="1"/>
              <a:t>Spinnaker</a:t>
            </a:r>
            <a:r>
              <a:rPr lang="cs-CZ" sz="1400" b="1" dirty="0"/>
              <a:t> Tower</a:t>
            </a:r>
          </a:p>
          <a:p>
            <a:r>
              <a:rPr lang="cs-CZ" sz="1400" b="1" dirty="0"/>
              <a:t>170 m vysoká vyhlídková věž v Portsmouth</a:t>
            </a:r>
            <a:endParaRPr lang="cs-CZ" sz="1400" b="1" dirty="0"/>
          </a:p>
        </p:txBody>
      </p:sp>
      <p:pic>
        <p:nvPicPr>
          <p:cNvPr id="11" name="Zástupný symbol pro obsah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42601"/>
            <a:ext cx="2273423" cy="189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/>
          <p:cNvSpPr/>
          <p:nvPr/>
        </p:nvSpPr>
        <p:spPr>
          <a:xfrm>
            <a:off x="6194517" y="5112187"/>
            <a:ext cx="2286000" cy="738664"/>
          </a:xfrm>
          <a:prstGeom prst="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latin typeface="+mj-lt"/>
                <a:cs typeface="Arial" panose="020B0604020202020204" pitchFamily="34" charset="0"/>
              </a:rPr>
              <a:t>Statečný jednooký </a:t>
            </a:r>
            <a:br>
              <a:rPr lang="cs-CZ" sz="1400" b="1" dirty="0">
                <a:latin typeface="+mj-lt"/>
                <a:cs typeface="Arial" panose="020B0604020202020204" pitchFamily="34" charset="0"/>
              </a:rPr>
            </a:br>
            <a:r>
              <a:rPr lang="cs-CZ" sz="1400" b="1" dirty="0">
                <a:latin typeface="+mj-lt"/>
                <a:cs typeface="Arial" panose="020B0604020202020204" pitchFamily="34" charset="0"/>
              </a:rPr>
              <a:t>admirál </a:t>
            </a:r>
            <a:r>
              <a:rPr lang="cs-CZ" sz="1400" b="1" dirty="0" err="1">
                <a:latin typeface="+mj-lt"/>
                <a:cs typeface="Arial" panose="020B0604020202020204" pitchFamily="34" charset="0"/>
              </a:rPr>
              <a:t>Horatio</a:t>
            </a:r>
            <a:r>
              <a:rPr lang="cs-CZ" sz="1400" b="1" dirty="0">
                <a:latin typeface="+mj-lt"/>
                <a:cs typeface="Arial" panose="020B0604020202020204" pitchFamily="34" charset="0"/>
              </a:rPr>
              <a:t> Nelson.</a:t>
            </a:r>
            <a:br>
              <a:rPr lang="cs-CZ" sz="1400" b="1" dirty="0">
                <a:latin typeface="+mj-lt"/>
                <a:cs typeface="Arial" panose="020B0604020202020204" pitchFamily="34" charset="0"/>
              </a:rPr>
            </a:br>
            <a:endParaRPr lang="cs-CZ" sz="1400" b="1" dirty="0">
              <a:latin typeface="+mj-lt"/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876701" y="3694529"/>
            <a:ext cx="1440160" cy="1296144"/>
          </a:xfrm>
          <a:prstGeom prst="wedgeEllipseCallout">
            <a:avLst>
              <a:gd name="adj1" fmla="val -43764"/>
              <a:gd name="adj2" fmla="val -52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Jeho vítězná loď </a:t>
            </a:r>
          </a:p>
          <a:p>
            <a:pPr algn="ctr"/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VICTORY.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zeklané pobřeží Isle of W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60" y="1108194"/>
            <a:ext cx="2160240" cy="9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6295329" y="335549"/>
            <a:ext cx="2144660" cy="1612478"/>
          </a:xfrm>
          <a:prstGeom prst="cloudCallout">
            <a:avLst>
              <a:gd name="adj1" fmla="val -36858"/>
              <a:gd name="adj2" fmla="val 70321"/>
            </a:avLst>
          </a:prstGeom>
          <a:solidFill>
            <a:srgbClr val="F65C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>Ostrov</a:t>
            </a:r>
          </a:p>
          <a:p>
            <a:pPr algn="ctr"/>
            <a:r>
              <a:rPr lang="cs-CZ" altLang="cs-CZ" b="1" dirty="0" err="1" smtClean="0">
                <a:solidFill>
                  <a:schemeClr val="bg1"/>
                </a:solidFill>
              </a:rPr>
              <a:t>Wight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73235" y="369530"/>
            <a:ext cx="19027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Největší anglický ostrov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nádherná příroda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krásné pobřeží</a:t>
            </a:r>
            <a:endParaRPr lang="cs-CZ" sz="1400" dirty="0"/>
          </a:p>
        </p:txBody>
      </p:sp>
      <p:sp>
        <p:nvSpPr>
          <p:cNvPr id="4" name="AutoShape 2" descr="Výsledek obrázku pro osborn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Výsledek obrázku pro osborne h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62" y="2420888"/>
            <a:ext cx="2200227" cy="15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2245407"/>
            <a:ext cx="154396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Osborn</a:t>
            </a:r>
            <a:r>
              <a:rPr lang="cs-CZ" sz="1400" b="1" dirty="0" smtClean="0"/>
              <a:t> House </a:t>
            </a:r>
            <a:r>
              <a:rPr lang="cs-CZ" sz="1400" dirty="0" smtClean="0"/>
              <a:t>– oblíbené místo </a:t>
            </a:r>
            <a:r>
              <a:rPr lang="cs-CZ" sz="1400" dirty="0" smtClean="0"/>
              <a:t>královny Viktorie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7" name="AutoShape 6" descr="Výsledek obrázku pro přístav Ry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Výsledek obrázku pro přístav Ry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9539"/>
            <a:ext cx="1755589" cy="117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798772" y="953892"/>
            <a:ext cx="187220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Navštívíme městečko </a:t>
            </a:r>
            <a:r>
              <a:rPr lang="cs-CZ" sz="1400" b="1" dirty="0" err="1" smtClean="0"/>
              <a:t>Ryde</a:t>
            </a:r>
            <a:r>
              <a:rPr lang="cs-CZ" sz="1400" b="1" dirty="0" smtClean="0"/>
              <a:t>, </a:t>
            </a:r>
            <a:r>
              <a:rPr lang="cs-CZ" sz="1400" dirty="0" smtClean="0"/>
              <a:t>kde </a:t>
            </a:r>
            <a:r>
              <a:rPr lang="cs-CZ" sz="1400" dirty="0" smtClean="0"/>
              <a:t>se projdeme křivolakými uličkami starého přístavu.</a:t>
            </a:r>
          </a:p>
          <a:p>
            <a:endParaRPr lang="cs-CZ" sz="1400" b="1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82578" y="2438910"/>
            <a:ext cx="1771588" cy="1237828"/>
          </a:xfrm>
          <a:prstGeom prst="cloudCallout">
            <a:avLst>
              <a:gd name="adj1" fmla="val 38545"/>
              <a:gd name="adj2" fmla="val 64427"/>
            </a:avLst>
          </a:prstGeom>
          <a:solidFill>
            <a:srgbClr val="F65C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cs-CZ" altLang="cs-CZ" b="1" dirty="0" err="1" smtClean="0">
                <a:solidFill>
                  <a:schemeClr val="bg1"/>
                </a:solidFill>
              </a:rPr>
              <a:t>Beachy</a:t>
            </a:r>
            <a:endParaRPr lang="cs-CZ" altLang="cs-CZ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b="1" dirty="0" err="1" smtClean="0">
                <a:solidFill>
                  <a:schemeClr val="bg1"/>
                </a:solidFill>
              </a:rPr>
              <a:t>Head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Výsledek obrázku pro beachy 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82" y="2245407"/>
            <a:ext cx="220598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ýsledek obrázku pro seven siste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81" y="4951929"/>
            <a:ext cx="2720590" cy="14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Výsledek obrázku pro beachy head light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4336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41535" y="4031002"/>
            <a:ext cx="653447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Křídové útesy ve výšce až 120 m </a:t>
            </a:r>
            <a:r>
              <a:rPr lang="cs-CZ" sz="1400" dirty="0" smtClean="0"/>
              <a:t>nad </a:t>
            </a:r>
            <a:r>
              <a:rPr lang="cs-CZ" sz="1400" dirty="0"/>
              <a:t>mořem, nedaleko městečka</a:t>
            </a:r>
          </a:p>
          <a:p>
            <a:r>
              <a:rPr lang="cs-CZ" sz="1400" dirty="0" err="1" smtClean="0"/>
              <a:t>Eastbourne</a:t>
            </a:r>
            <a:r>
              <a:rPr lang="cs-CZ" sz="1400" dirty="0" smtClean="0"/>
              <a:t>. Procházka </a:t>
            </a:r>
            <a:r>
              <a:rPr lang="cs-CZ" sz="1400" dirty="0"/>
              <a:t>po útesech s </a:t>
            </a:r>
            <a:r>
              <a:rPr lang="cs-CZ" sz="1400" dirty="0" smtClean="0"/>
              <a:t>krásným výhledem na nejznámější </a:t>
            </a:r>
            <a:r>
              <a:rPr lang="cs-CZ" sz="1400" dirty="0"/>
              <a:t>bílé </a:t>
            </a:r>
            <a:r>
              <a:rPr lang="cs-CZ" sz="1400" dirty="0" smtClean="0"/>
              <a:t>útesy </a:t>
            </a:r>
            <a:r>
              <a:rPr lang="cs-CZ" sz="1400" b="1" dirty="0" err="1" smtClean="0"/>
              <a:t>Seven</a:t>
            </a:r>
            <a:r>
              <a:rPr lang="cs-CZ" sz="1400" b="1" dirty="0" smtClean="0"/>
              <a:t> </a:t>
            </a:r>
            <a:r>
              <a:rPr lang="cs-CZ" sz="1400" b="1" dirty="0" err="1"/>
              <a:t>Sisters</a:t>
            </a:r>
            <a:r>
              <a:rPr lang="cs-CZ" sz="1400" dirty="0"/>
              <a:t>.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48064" y="6066419"/>
            <a:ext cx="314105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Slavný maják – </a:t>
            </a:r>
            <a:r>
              <a:rPr lang="cs-CZ" sz="1400" b="1" dirty="0" err="1" smtClean="0"/>
              <a:t>Beachy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Head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Lighthouse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249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19453" y="265540"/>
            <a:ext cx="1472227" cy="1579284"/>
          </a:xfrm>
          <a:prstGeom prst="cloudCallout">
            <a:avLst>
              <a:gd name="adj1" fmla="val 69422"/>
              <a:gd name="adj2" fmla="val 47853"/>
            </a:avLst>
          </a:prstGeom>
          <a:solidFill>
            <a:srgbClr val="F65C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>Hever </a:t>
            </a:r>
          </a:p>
          <a:p>
            <a:pPr algn="ctr"/>
            <a:r>
              <a:rPr lang="cs-CZ" altLang="cs-CZ" b="1" dirty="0" err="1" smtClean="0">
                <a:solidFill>
                  <a:schemeClr val="bg1"/>
                </a:solidFill>
              </a:rPr>
              <a:t>Castle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91680" y="312738"/>
            <a:ext cx="3991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Jeden z nejromantičtějších hradů</a:t>
            </a:r>
          </a:p>
          <a:p>
            <a:r>
              <a:rPr lang="cs-CZ" sz="1400" dirty="0" smtClean="0"/>
              <a:t>v Anglii, domov Anny Boleynové,</a:t>
            </a:r>
          </a:p>
          <a:p>
            <a:r>
              <a:rPr lang="cs-CZ" sz="1400" dirty="0" smtClean="0"/>
              <a:t>druhé ze šesti manželek Jindřicha VIII.</a:t>
            </a:r>
          </a:p>
          <a:p>
            <a:r>
              <a:rPr lang="cs-CZ" sz="1400" dirty="0" smtClean="0"/>
              <a:t>V okolí hradu  jsou nádherné zahrady.</a:t>
            </a:r>
            <a:endParaRPr lang="cs-CZ" sz="1400" dirty="0"/>
          </a:p>
        </p:txBody>
      </p:sp>
      <p:sp>
        <p:nvSpPr>
          <p:cNvPr id="4" name="AutoShape 2" descr="Výsledek obrázku pro osborn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přístav Ry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seven sist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2017 ev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5984"/>
            <a:ext cx="4439230" cy="208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anne boley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140"/>
            <a:ext cx="2311360" cy="14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ýsledek obrázku pro london ey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8" y="4221088"/>
            <a:ext cx="330729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Výsledek obrázku pro double decker b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5" y="3505033"/>
            <a:ext cx="1770321" cy="11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19453" y="2823403"/>
            <a:ext cx="2088232" cy="1363260"/>
          </a:xfrm>
          <a:prstGeom prst="cloudCallout">
            <a:avLst>
              <a:gd name="adj1" fmla="val 48089"/>
              <a:gd name="adj2" fmla="val 59892"/>
            </a:avLst>
          </a:prstGeom>
          <a:solidFill>
            <a:srgbClr val="F65C8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cs-CZ" altLang="cs-CZ" b="1" dirty="0" smtClean="0">
                <a:solidFill>
                  <a:schemeClr val="bg1"/>
                </a:solidFill>
              </a:rPr>
              <a:t>London</a:t>
            </a:r>
            <a:endParaRPr lang="cs-CZ" altLang="cs-CZ" b="1" dirty="0">
              <a:solidFill>
                <a:schemeClr val="bg1"/>
              </a:solidFill>
            </a:endParaRPr>
          </a:p>
        </p:txBody>
      </p:sp>
      <p:pic>
        <p:nvPicPr>
          <p:cNvPr id="13" name="Picture 8" descr="Výsledek obrázku pro big b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289" y="936153"/>
            <a:ext cx="1511865" cy="32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ýsledek obrázku pro buckingham pala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216" y="4498640"/>
            <a:ext cx="3205938" cy="21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537764" y="4604100"/>
            <a:ext cx="228600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Projížďka lodí po Temži.</a:t>
            </a:r>
          </a:p>
          <a:p>
            <a:r>
              <a:rPr lang="cs-CZ" sz="1400" b="1" dirty="0"/>
              <a:t>London </a:t>
            </a:r>
            <a:r>
              <a:rPr lang="cs-CZ" sz="1400" b="1" dirty="0" err="1"/>
              <a:t>Eye</a:t>
            </a:r>
            <a:r>
              <a:rPr lang="cs-CZ" sz="1400" b="1" dirty="0"/>
              <a:t> </a:t>
            </a:r>
            <a:r>
              <a:rPr lang="cs-CZ" sz="1400" dirty="0"/>
              <a:t>– prohlídka </a:t>
            </a:r>
            <a:endParaRPr lang="cs-CZ" sz="1400" dirty="0" smtClean="0"/>
          </a:p>
          <a:p>
            <a:r>
              <a:rPr lang="cs-CZ" sz="1400" dirty="0" smtClean="0"/>
              <a:t>z ptačí perspektivy</a:t>
            </a:r>
            <a:r>
              <a:rPr lang="cs-CZ" sz="1400" dirty="0"/>
              <a:t>.</a:t>
            </a:r>
          </a:p>
          <a:p>
            <a:r>
              <a:rPr lang="cs-CZ" sz="1400" dirty="0"/>
              <a:t>Parlament a </a:t>
            </a:r>
            <a:r>
              <a:rPr lang="cs-CZ" sz="1400" b="1" dirty="0"/>
              <a:t>Big Ben.</a:t>
            </a:r>
          </a:p>
          <a:p>
            <a:r>
              <a:rPr lang="cs-CZ" sz="1400" b="1" dirty="0"/>
              <a:t>Buckingham </a:t>
            </a:r>
            <a:r>
              <a:rPr lang="cs-CZ" sz="1400" b="1" dirty="0" err="1"/>
              <a:t>Palace</a:t>
            </a:r>
            <a:r>
              <a:rPr lang="cs-CZ" sz="1400" b="1" dirty="0"/>
              <a:t>.</a:t>
            </a:r>
          </a:p>
          <a:p>
            <a:r>
              <a:rPr lang="cs-CZ" sz="1400" b="1" dirty="0" err="1"/>
              <a:t>Trafalgar</a:t>
            </a:r>
            <a:r>
              <a:rPr lang="cs-CZ" sz="1400" b="1" dirty="0"/>
              <a:t> Square.</a:t>
            </a:r>
          </a:p>
          <a:p>
            <a:r>
              <a:rPr lang="cs-CZ" sz="1400" b="1" dirty="0"/>
              <a:t>Soho a </a:t>
            </a:r>
            <a:r>
              <a:rPr lang="cs-CZ" sz="1400" b="1" dirty="0" err="1"/>
              <a:t>Cavent</a:t>
            </a:r>
            <a:r>
              <a:rPr lang="cs-CZ" sz="1400" b="1" dirty="0"/>
              <a:t> Garden.</a:t>
            </a:r>
          </a:p>
        </p:txBody>
      </p:sp>
    </p:spTree>
    <p:extLst>
      <p:ext uri="{BB962C8B-B14F-4D97-AF65-F5344CB8AC3E}">
        <p14:creationId xmlns:p14="http://schemas.microsoft.com/office/powerpoint/2010/main" val="21795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263</Words>
  <Application>Microsoft Office PowerPoint</Application>
  <PresentationFormat>Předvádění na obrazovce (4:3)</PresentationFormat>
  <Paragraphs>49</Paragraphs>
  <Slides>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Beňová</dc:creator>
  <cp:lastModifiedBy>Alena Beňová</cp:lastModifiedBy>
  <cp:revision>27</cp:revision>
  <dcterms:created xsi:type="dcterms:W3CDTF">2019-09-11T06:24:24Z</dcterms:created>
  <dcterms:modified xsi:type="dcterms:W3CDTF">2019-12-03T11:46:22Z</dcterms:modified>
</cp:coreProperties>
</file>